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1"/>
  </p:sldMasterIdLst>
  <p:notesMasterIdLst>
    <p:notesMasterId r:id="rId19"/>
  </p:notesMasterIdLst>
  <p:sldIdLst>
    <p:sldId id="256" r:id="rId2"/>
    <p:sldId id="257" r:id="rId3"/>
    <p:sldId id="258" r:id="rId4"/>
    <p:sldId id="261" r:id="rId5"/>
    <p:sldId id="262" r:id="rId6"/>
    <p:sldId id="273" r:id="rId7"/>
    <p:sldId id="263" r:id="rId8"/>
    <p:sldId id="265" r:id="rId9"/>
    <p:sldId id="266" r:id="rId10"/>
    <p:sldId id="267" r:id="rId11"/>
    <p:sldId id="268" r:id="rId12"/>
    <p:sldId id="260" r:id="rId13"/>
    <p:sldId id="259" r:id="rId14"/>
    <p:sldId id="271" r:id="rId15"/>
    <p:sldId id="274" r:id="rId16"/>
    <p:sldId id="26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100"/>
    <a:srgbClr val="009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6A6E5D-5326-C642-9425-0F6F69D722B8}" v="1071" dt="2023-04-07T22:02:50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9" autoAdjust="0"/>
    <p:restoredTop sz="94913"/>
  </p:normalViewPr>
  <p:slideViewPr>
    <p:cSldViewPr snapToGrid="0">
      <p:cViewPr varScale="1">
        <p:scale>
          <a:sx n="84" d="100"/>
          <a:sy n="84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46D79-1B10-6B41-8FDE-69EECD36A35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44486-3F87-F545-9FFF-6E932795F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2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657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23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02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6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43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73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500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6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80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02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1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055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0.png"/><Relationship Id="rId7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F5CF683-5A52-9D1B-21AD-5060AAC7083E}"/>
              </a:ext>
            </a:extLst>
          </p:cNvPr>
          <p:cNvSpPr/>
          <p:nvPr/>
        </p:nvSpPr>
        <p:spPr>
          <a:xfrm>
            <a:off x="-1" y="794784"/>
            <a:ext cx="11457710" cy="2278945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EB0DEE-BD4C-3291-7EFF-B2B678247F95}"/>
              </a:ext>
            </a:extLst>
          </p:cNvPr>
          <p:cNvSpPr/>
          <p:nvPr/>
        </p:nvSpPr>
        <p:spPr>
          <a:xfrm>
            <a:off x="0" y="1056315"/>
            <a:ext cx="11166764" cy="2166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244" y="686129"/>
            <a:ext cx="10355338" cy="238760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Geneva" panose="020B0503030404040204" pitchFamily="34" charset="0"/>
                <a:ea typeface="Geneva" panose="020B0503030404040204" pitchFamily="34" charset="0"/>
                <a:cs typeface="Al Tarikh" pitchFamily="2" charset="-78"/>
              </a:rPr>
              <a:t>Identifying Diffuse Galaxies through Citizen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244" y="3574246"/>
            <a:ext cx="9144000" cy="165576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800" b="1" dirty="0">
                <a:cs typeface="Calibri"/>
              </a:rPr>
              <a:t>Nicolas </a:t>
            </a:r>
            <a:r>
              <a:rPr lang="en-US" sz="2800" b="1" dirty="0" err="1">
                <a:cs typeface="Calibri"/>
              </a:rPr>
              <a:t>Mazziotti</a:t>
            </a:r>
            <a:endParaRPr lang="en-US" sz="2800" b="1" dirty="0">
              <a:cs typeface="Calibri"/>
            </a:endParaRPr>
          </a:p>
          <a:p>
            <a:pPr algn="l"/>
            <a:r>
              <a:rPr lang="en-US" sz="2800" dirty="0">
                <a:cs typeface="Calibri"/>
              </a:rPr>
              <a:t>University of Arizona</a:t>
            </a:r>
          </a:p>
          <a:p>
            <a:pPr algn="l"/>
            <a:r>
              <a:rPr lang="en-US" sz="2800" dirty="0">
                <a:cs typeface="Calibri"/>
              </a:rPr>
              <a:t>Mentors: Prof. David Sand, Dr. Michael Jones</a:t>
            </a:r>
          </a:p>
          <a:p>
            <a:pPr algn="l"/>
            <a:r>
              <a:rPr lang="en-US" sz="2800" dirty="0">
                <a:cs typeface="Calibri"/>
              </a:rPr>
              <a:t>Arizona NASA Space Grant Consortium</a:t>
            </a:r>
          </a:p>
          <a:p>
            <a:pPr algn="l"/>
            <a:r>
              <a:rPr lang="en-US" sz="2800" dirty="0">
                <a:cs typeface="Calibri"/>
              </a:rPr>
              <a:t>April 22, 2023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0E1E9BF-DBFE-33B8-AEF3-841CB9711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070" y="5879538"/>
            <a:ext cx="732930" cy="978462"/>
          </a:xfrm>
          <a:prstGeom prst="rect">
            <a:avLst/>
          </a:prstGeom>
        </p:spPr>
      </p:pic>
      <p:pic>
        <p:nvPicPr>
          <p:cNvPr id="1032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D02AE718-B28C-AB64-2F11-8C63D8A9D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247" y="5879538"/>
            <a:ext cx="978462" cy="9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E1C8EA-8FCE-8CEB-23A9-30F6EE481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895" y="5879537"/>
            <a:ext cx="1007671" cy="978463"/>
          </a:xfrm>
          <a:prstGeom prst="rect">
            <a:avLst/>
          </a:prstGeom>
        </p:spPr>
      </p:pic>
      <p:pic>
        <p:nvPicPr>
          <p:cNvPr id="1050" name="Picture 26" descr="Becky Rother › Zooniverse app refresh">
            <a:extLst>
              <a:ext uri="{FF2B5EF4-FFF2-40B4-BE49-F238E27FC236}">
                <a16:creationId xmlns:a16="http://schemas.microsoft.com/office/drawing/2014/main" id="{B6CB870A-61AF-039B-C687-45146CC30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32527" y="5879537"/>
            <a:ext cx="1064758" cy="97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299D5C-C12E-6E6F-171F-A94610B76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239" y="260909"/>
            <a:ext cx="6935549" cy="56664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7D535-5C77-AE53-669F-F9AC71DAB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26" y="1356931"/>
            <a:ext cx="4391526" cy="4898441"/>
          </a:xfrm>
        </p:spPr>
        <p:txBody>
          <a:bodyPr>
            <a:normAutofit/>
          </a:bodyPr>
          <a:lstStyle/>
          <a:p>
            <a:r>
              <a:rPr lang="en-US" dirty="0"/>
              <a:t>Added images from the Dark Energy Camera Legacy Survey (</a:t>
            </a:r>
            <a:r>
              <a:rPr lang="en-US" dirty="0" err="1"/>
              <a:t>DECaLS</a:t>
            </a:r>
            <a:r>
              <a:rPr lang="en-US" dirty="0"/>
              <a:t>) to help with search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EABB93-CFE9-F13D-417D-8645B266A09E}"/>
              </a:ext>
            </a:extLst>
          </p:cNvPr>
          <p:cNvSpPr/>
          <p:nvPr/>
        </p:nvSpPr>
        <p:spPr>
          <a:xfrm>
            <a:off x="0" y="335297"/>
            <a:ext cx="4266835" cy="914400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5DA631-1E3E-05BC-7EB5-B6E04F875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52" y="126240"/>
            <a:ext cx="4594059" cy="1325563"/>
          </a:xfrm>
        </p:spPr>
        <p:txBody>
          <a:bodyPr/>
          <a:lstStyle/>
          <a:p>
            <a:r>
              <a:rPr lang="en-US" dirty="0"/>
              <a:t>Results: F11 Tile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B29ABBD-714B-6F36-B951-95AEE3CCF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12" name="Picture 11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FA68C6D8-1D88-643E-7FAF-253292F53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C87BED-E893-CC2E-AA40-A6295187E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14" name="Picture 26" descr="Becky Rother › Zooniverse app refresh">
            <a:extLst>
              <a:ext uri="{FF2B5EF4-FFF2-40B4-BE49-F238E27FC236}">
                <a16:creationId xmlns:a16="http://schemas.microsoft.com/office/drawing/2014/main" id="{83CA0F88-408E-381C-B8B2-48CE8CEF2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F34A77B6-6AE7-D0A3-2639-1699C846F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4" y="3841205"/>
            <a:ext cx="2237990" cy="22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404E69A8-498E-70D1-8043-7D75206E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094" y="3841205"/>
            <a:ext cx="2237991" cy="223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382846-31FE-1479-0682-0D22F0BC8F28}"/>
              </a:ext>
            </a:extLst>
          </p:cNvPr>
          <p:cNvSpPr/>
          <p:nvPr/>
        </p:nvSpPr>
        <p:spPr>
          <a:xfrm>
            <a:off x="4892239" y="6028033"/>
            <a:ext cx="4156266" cy="7625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CDDBB46B-A170-2180-E0E6-3D3220839AED}"/>
              </a:ext>
            </a:extLst>
          </p:cNvPr>
          <p:cNvSpPr/>
          <p:nvPr/>
        </p:nvSpPr>
        <p:spPr>
          <a:xfrm>
            <a:off x="4963080" y="6106798"/>
            <a:ext cx="283780" cy="283780"/>
          </a:xfrm>
          <a:prstGeom prst="diamond">
            <a:avLst/>
          </a:prstGeom>
          <a:solidFill>
            <a:srgbClr val="FF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1169A7-33A8-BFE3-74B9-BD06218E92F5}"/>
              </a:ext>
            </a:extLst>
          </p:cNvPr>
          <p:cNvSpPr/>
          <p:nvPr/>
        </p:nvSpPr>
        <p:spPr>
          <a:xfrm>
            <a:off x="4960453" y="6446059"/>
            <a:ext cx="289034" cy="289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26FB70-E695-98CD-9AB8-9F6E2FA2C18F}"/>
              </a:ext>
            </a:extLst>
          </p:cNvPr>
          <p:cNvSpPr txBox="1"/>
          <p:nvPr/>
        </p:nvSpPr>
        <p:spPr>
          <a:xfrm>
            <a:off x="5246860" y="6009247"/>
            <a:ext cx="3888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Diffuse galaxies from algorithm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7AA64F-F07D-8FE5-80D9-C8D866ACAD61}"/>
              </a:ext>
            </a:extLst>
          </p:cNvPr>
          <p:cNvSpPr txBox="1"/>
          <p:nvPr/>
        </p:nvSpPr>
        <p:spPr>
          <a:xfrm>
            <a:off x="5246860" y="6353762"/>
            <a:ext cx="224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Our classifications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CB586-A363-16D0-8022-446BF6C82730}"/>
              </a:ext>
            </a:extLst>
          </p:cNvPr>
          <p:cNvSpPr txBox="1"/>
          <p:nvPr/>
        </p:nvSpPr>
        <p:spPr>
          <a:xfrm>
            <a:off x="84104" y="634536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EB713-11F7-E255-AF5D-2365C333CDF0}"/>
              </a:ext>
            </a:extLst>
          </p:cNvPr>
          <p:cNvSpPr txBox="1"/>
          <p:nvPr/>
        </p:nvSpPr>
        <p:spPr>
          <a:xfrm>
            <a:off x="409687" y="3379539"/>
            <a:ext cx="219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FDS Image       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886482-C1FD-1B2C-1AB3-B1637D76F860}"/>
              </a:ext>
            </a:extLst>
          </p:cNvPr>
          <p:cNvSpPr txBox="1"/>
          <p:nvPr/>
        </p:nvSpPr>
        <p:spPr>
          <a:xfrm>
            <a:off x="2601203" y="3408266"/>
            <a:ext cx="1937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DECaLS</a:t>
            </a:r>
            <a:r>
              <a:rPr lang="en-US" sz="2400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395717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5635265D-4702-5F00-DC22-3FDB75060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99" y="3404360"/>
            <a:ext cx="3403600" cy="3403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249C3A-5729-CC6D-9B28-DA48AD26C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239" y="260909"/>
            <a:ext cx="6935549" cy="5666415"/>
          </a:xfrm>
          <a:prstGeom prst="rect">
            <a:avLst/>
          </a:prstGeom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7E4EF238-D140-4444-06DF-BBB297A54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0"/>
            <a:ext cx="3404360" cy="34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91606BB-1408-26CD-47A8-AFA46ECA281D}"/>
              </a:ext>
            </a:extLst>
          </p:cNvPr>
          <p:cNvSpPr/>
          <p:nvPr/>
        </p:nvSpPr>
        <p:spPr>
          <a:xfrm>
            <a:off x="1830460" y="4690767"/>
            <a:ext cx="891808" cy="8918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661283-3615-A8D1-1201-AA326DC9F755}"/>
              </a:ext>
            </a:extLst>
          </p:cNvPr>
          <p:cNvCxnSpPr>
            <a:cxnSpLocks/>
          </p:cNvCxnSpPr>
          <p:nvPr/>
        </p:nvCxnSpPr>
        <p:spPr>
          <a:xfrm flipV="1">
            <a:off x="2113808" y="1666754"/>
            <a:ext cx="6335711" cy="30536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10036F-DFEF-5072-121A-ACFDAA57A50F}"/>
              </a:ext>
            </a:extLst>
          </p:cNvPr>
          <p:cNvCxnSpPr>
            <a:cxnSpLocks/>
          </p:cNvCxnSpPr>
          <p:nvPr/>
        </p:nvCxnSpPr>
        <p:spPr>
          <a:xfrm flipV="1">
            <a:off x="2484000" y="1851949"/>
            <a:ext cx="6034967" cy="368125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F6EB65F7-F68B-9C1C-ABCB-5B80E6358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21" name="Picture 20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ABC4E4ED-55B0-53D5-1AD0-839534B9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6122B4-93C0-327E-8412-FD77EA2AE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23" name="Picture 26" descr="Becky Rother › Zooniverse app refresh">
            <a:extLst>
              <a:ext uri="{FF2B5EF4-FFF2-40B4-BE49-F238E27FC236}">
                <a16:creationId xmlns:a16="http://schemas.microsoft.com/office/drawing/2014/main" id="{788B25C9-1F49-BE66-BD5A-424AF4BA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5B2335F-54D6-8783-3940-AF136E23B571}"/>
              </a:ext>
            </a:extLst>
          </p:cNvPr>
          <p:cNvSpPr txBox="1"/>
          <p:nvPr/>
        </p:nvSpPr>
        <p:spPr>
          <a:xfrm>
            <a:off x="894814" y="3369216"/>
            <a:ext cx="288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Unmatched object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6FD031-CAB7-C56E-45EB-0892456C5715}"/>
              </a:ext>
            </a:extLst>
          </p:cNvPr>
          <p:cNvSpPr txBox="1"/>
          <p:nvPr/>
        </p:nvSpPr>
        <p:spPr>
          <a:xfrm>
            <a:off x="-9866" y="635376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F209E3-2CDA-CB93-C326-8FB6FAC36641}"/>
              </a:ext>
            </a:extLst>
          </p:cNvPr>
          <p:cNvSpPr/>
          <p:nvPr/>
        </p:nvSpPr>
        <p:spPr>
          <a:xfrm>
            <a:off x="4892239" y="6028033"/>
            <a:ext cx="4156266" cy="7625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5E161BC0-5DBD-586D-0469-593B9BA5B4A5}"/>
              </a:ext>
            </a:extLst>
          </p:cNvPr>
          <p:cNvSpPr/>
          <p:nvPr/>
        </p:nvSpPr>
        <p:spPr>
          <a:xfrm>
            <a:off x="4963080" y="6106798"/>
            <a:ext cx="283780" cy="283780"/>
          </a:xfrm>
          <a:prstGeom prst="diamond">
            <a:avLst/>
          </a:prstGeom>
          <a:solidFill>
            <a:srgbClr val="FF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AF6ABE4-BD81-213D-7B4E-7F045AE86D3A}"/>
              </a:ext>
            </a:extLst>
          </p:cNvPr>
          <p:cNvSpPr/>
          <p:nvPr/>
        </p:nvSpPr>
        <p:spPr>
          <a:xfrm>
            <a:off x="4960453" y="6446059"/>
            <a:ext cx="289034" cy="289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7FE0B2-4994-0879-EE7E-789A3994FE85}"/>
              </a:ext>
            </a:extLst>
          </p:cNvPr>
          <p:cNvSpPr txBox="1"/>
          <p:nvPr/>
        </p:nvSpPr>
        <p:spPr>
          <a:xfrm>
            <a:off x="5246860" y="6009247"/>
            <a:ext cx="3888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Diffuse galaxies from algorithm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1F1771-A9FA-F521-895C-D76D6FBFA884}"/>
              </a:ext>
            </a:extLst>
          </p:cNvPr>
          <p:cNvSpPr txBox="1"/>
          <p:nvPr/>
        </p:nvSpPr>
        <p:spPr>
          <a:xfrm>
            <a:off x="5246860" y="6353762"/>
            <a:ext cx="224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Our classifications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3730539-22AA-11B0-3AE1-CBFBCF2ADD44}"/>
              </a:ext>
            </a:extLst>
          </p:cNvPr>
          <p:cNvSpPr/>
          <p:nvPr/>
        </p:nvSpPr>
        <p:spPr>
          <a:xfrm>
            <a:off x="1830460" y="1276185"/>
            <a:ext cx="891808" cy="8918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79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A07407-57C2-3466-F9E2-004CDD27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66" y="3404360"/>
            <a:ext cx="3403600" cy="340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C6770-A559-0B4D-173D-324D077B7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239" y="260909"/>
            <a:ext cx="6935549" cy="566641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B1BFAEA-6CBF-C95F-D251-E475E2320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0"/>
            <a:ext cx="3404360" cy="34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4291E93-5BBB-7089-8A64-A69BF6C03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15" name="Picture 14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CAC1FD70-3130-5A1E-7DBD-35CB96E3B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28515A-E05F-08E9-2309-D37652F86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18" name="Picture 26" descr="Becky Rother › Zooniverse app refresh">
            <a:extLst>
              <a:ext uri="{FF2B5EF4-FFF2-40B4-BE49-F238E27FC236}">
                <a16:creationId xmlns:a16="http://schemas.microsoft.com/office/drawing/2014/main" id="{79ABDB95-D945-6FA3-A11D-D3D01D559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38CA368-C87D-FD2A-EE88-6B14232BE5D8}"/>
              </a:ext>
            </a:extLst>
          </p:cNvPr>
          <p:cNvSpPr/>
          <p:nvPr/>
        </p:nvSpPr>
        <p:spPr>
          <a:xfrm>
            <a:off x="1957318" y="4772319"/>
            <a:ext cx="641136" cy="641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824FCE-5214-F5A0-CE93-21CB610298EA}"/>
              </a:ext>
            </a:extLst>
          </p:cNvPr>
          <p:cNvCxnSpPr>
            <a:cxnSpLocks/>
          </p:cNvCxnSpPr>
          <p:nvPr/>
        </p:nvCxnSpPr>
        <p:spPr>
          <a:xfrm flipV="1">
            <a:off x="2031274" y="955040"/>
            <a:ext cx="3993606" cy="39370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EFD68-0A25-CCDB-F4C7-B53C5C72D1A6}"/>
              </a:ext>
            </a:extLst>
          </p:cNvPr>
          <p:cNvCxnSpPr>
            <a:cxnSpLocks/>
          </p:cNvCxnSpPr>
          <p:nvPr/>
        </p:nvCxnSpPr>
        <p:spPr>
          <a:xfrm flipV="1">
            <a:off x="2498651" y="1102659"/>
            <a:ext cx="3646655" cy="42348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227033-C839-0184-A00B-02B96CE8C3E9}"/>
              </a:ext>
            </a:extLst>
          </p:cNvPr>
          <p:cNvSpPr txBox="1"/>
          <p:nvPr/>
        </p:nvSpPr>
        <p:spPr>
          <a:xfrm>
            <a:off x="890475" y="3457342"/>
            <a:ext cx="288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Unmatched object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505E6E-F209-9D93-0324-CF14DBD69B46}"/>
              </a:ext>
            </a:extLst>
          </p:cNvPr>
          <p:cNvSpPr txBox="1"/>
          <p:nvPr/>
        </p:nvSpPr>
        <p:spPr>
          <a:xfrm>
            <a:off x="-9866" y="635376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068D1A-696E-47FA-39FA-5F55933FB0F0}"/>
              </a:ext>
            </a:extLst>
          </p:cNvPr>
          <p:cNvSpPr/>
          <p:nvPr/>
        </p:nvSpPr>
        <p:spPr>
          <a:xfrm>
            <a:off x="4892239" y="6028033"/>
            <a:ext cx="4156266" cy="7625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iamond 22">
            <a:extLst>
              <a:ext uri="{FF2B5EF4-FFF2-40B4-BE49-F238E27FC236}">
                <a16:creationId xmlns:a16="http://schemas.microsoft.com/office/drawing/2014/main" id="{14858F33-B6F7-567D-B73C-65AFA8D03526}"/>
              </a:ext>
            </a:extLst>
          </p:cNvPr>
          <p:cNvSpPr/>
          <p:nvPr/>
        </p:nvSpPr>
        <p:spPr>
          <a:xfrm>
            <a:off x="4963080" y="6106798"/>
            <a:ext cx="283780" cy="283780"/>
          </a:xfrm>
          <a:prstGeom prst="diamond">
            <a:avLst/>
          </a:prstGeom>
          <a:solidFill>
            <a:srgbClr val="FF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4337EF-34F4-B49B-74C8-FD1183F0ADA9}"/>
              </a:ext>
            </a:extLst>
          </p:cNvPr>
          <p:cNvSpPr/>
          <p:nvPr/>
        </p:nvSpPr>
        <p:spPr>
          <a:xfrm>
            <a:off x="4960453" y="6446059"/>
            <a:ext cx="289034" cy="289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3A2DE1-1A8F-7579-461A-CC1079673F58}"/>
              </a:ext>
            </a:extLst>
          </p:cNvPr>
          <p:cNvSpPr txBox="1"/>
          <p:nvPr/>
        </p:nvSpPr>
        <p:spPr>
          <a:xfrm>
            <a:off x="5246860" y="6009247"/>
            <a:ext cx="3888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Diffuse galaxies from algorithm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8F2EFE-9CCA-E345-2B8D-91E0DF4B2496}"/>
              </a:ext>
            </a:extLst>
          </p:cNvPr>
          <p:cNvSpPr txBox="1"/>
          <p:nvPr/>
        </p:nvSpPr>
        <p:spPr>
          <a:xfrm>
            <a:off x="5246860" y="6353762"/>
            <a:ext cx="224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Our classifications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6D0472-E3A0-D2A1-2A18-FDC44AD3B165}"/>
              </a:ext>
            </a:extLst>
          </p:cNvPr>
          <p:cNvSpPr/>
          <p:nvPr/>
        </p:nvSpPr>
        <p:spPr>
          <a:xfrm>
            <a:off x="1988955" y="1421701"/>
            <a:ext cx="641136" cy="641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29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2212-0BE5-EAF4-49CD-168972D66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14" y="1660860"/>
            <a:ext cx="4020264" cy="4351338"/>
          </a:xfrm>
        </p:spPr>
        <p:txBody>
          <a:bodyPr/>
          <a:lstStyle/>
          <a:p>
            <a:r>
              <a:rPr lang="en-US" dirty="0"/>
              <a:t>Found 71/79 (90%) of diffuse galaxies from detection algorithm</a:t>
            </a:r>
          </a:p>
          <a:p>
            <a:r>
              <a:rPr lang="en-US" dirty="0"/>
              <a:t>Computer has advantage with fainter/smaller objects</a:t>
            </a:r>
          </a:p>
          <a:p>
            <a:r>
              <a:rPr lang="en-US" dirty="0"/>
              <a:t>14 additional diffuse galaxy candidates from visual inspection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7856055-BE9C-CD0E-5E1F-E668802D8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10" name="Picture 9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BACC50D8-547D-9693-160B-8E28A951C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2A5C8F-0F6E-7BCE-7E86-84115B48A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12" name="Picture 26" descr="Becky Rother › Zooniverse app refresh">
            <a:extLst>
              <a:ext uri="{FF2B5EF4-FFF2-40B4-BE49-F238E27FC236}">
                <a16:creationId xmlns:a16="http://schemas.microsoft.com/office/drawing/2014/main" id="{F63F83B3-BF3E-0F17-096A-8A56E8B6B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BEF472-EB11-919A-7C7A-F743C9F92446}"/>
              </a:ext>
            </a:extLst>
          </p:cNvPr>
          <p:cNvSpPr/>
          <p:nvPr/>
        </p:nvSpPr>
        <p:spPr>
          <a:xfrm>
            <a:off x="0" y="335297"/>
            <a:ext cx="4266835" cy="914400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1AACE9B-EFE5-C0BF-FF96-CFDFBFC2C928}"/>
              </a:ext>
            </a:extLst>
          </p:cNvPr>
          <p:cNvSpPr txBox="1">
            <a:spLocks/>
          </p:cNvSpPr>
          <p:nvPr/>
        </p:nvSpPr>
        <p:spPr>
          <a:xfrm>
            <a:off x="134352" y="126240"/>
            <a:ext cx="45940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Results: F11 Tile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6686A5-93B0-524F-C929-F8864D925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844" y="190856"/>
            <a:ext cx="6723635" cy="498210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E56AAD-99AD-7957-51EC-16B7C365D3DB}"/>
              </a:ext>
            </a:extLst>
          </p:cNvPr>
          <p:cNvCxnSpPr>
            <a:cxnSpLocks/>
          </p:cNvCxnSpPr>
          <p:nvPr/>
        </p:nvCxnSpPr>
        <p:spPr>
          <a:xfrm>
            <a:off x="7454770" y="5369951"/>
            <a:ext cx="248602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A3AAC5-42E6-31D8-2113-6709E00BEC6B}"/>
              </a:ext>
            </a:extLst>
          </p:cNvPr>
          <p:cNvCxnSpPr>
            <a:cxnSpLocks/>
          </p:cNvCxnSpPr>
          <p:nvPr/>
        </p:nvCxnSpPr>
        <p:spPr>
          <a:xfrm flipV="1">
            <a:off x="4997413" y="2115655"/>
            <a:ext cx="0" cy="15573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71EF7A3-21E7-4BCC-FFEC-26ED3F98772C}"/>
              </a:ext>
            </a:extLst>
          </p:cNvPr>
          <p:cNvSpPr txBox="1"/>
          <p:nvPr/>
        </p:nvSpPr>
        <p:spPr>
          <a:xfrm>
            <a:off x="7019309" y="5544627"/>
            <a:ext cx="335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Absolute r-magnitude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5B1053-0DC5-1F1F-49ED-13C01C293CED}"/>
              </a:ext>
            </a:extLst>
          </p:cNvPr>
          <p:cNvSpPr txBox="1"/>
          <p:nvPr/>
        </p:nvSpPr>
        <p:spPr>
          <a:xfrm rot="16200000">
            <a:off x="3538648" y="2632714"/>
            <a:ext cx="2394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Effective radius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34CC3D-CFF4-63D0-79B8-0793DFD6DC85}"/>
              </a:ext>
            </a:extLst>
          </p:cNvPr>
          <p:cNvSpPr txBox="1"/>
          <p:nvPr/>
        </p:nvSpPr>
        <p:spPr>
          <a:xfrm>
            <a:off x="6173637" y="5139118"/>
            <a:ext cx="119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Brighter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7E3DA7-0FBC-6772-71F8-2C3191106DAE}"/>
              </a:ext>
            </a:extLst>
          </p:cNvPr>
          <p:cNvSpPr txBox="1"/>
          <p:nvPr/>
        </p:nvSpPr>
        <p:spPr>
          <a:xfrm>
            <a:off x="9979168" y="5156039"/>
            <a:ext cx="1055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Fainter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C15C62-F599-45D9-552C-34AB0C34BE29}"/>
              </a:ext>
            </a:extLst>
          </p:cNvPr>
          <p:cNvSpPr txBox="1"/>
          <p:nvPr/>
        </p:nvSpPr>
        <p:spPr>
          <a:xfrm>
            <a:off x="-9866" y="635376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D95F21-C636-8BF2-3C04-E45AB4ABC871}"/>
              </a:ext>
            </a:extLst>
          </p:cNvPr>
          <p:cNvCxnSpPr/>
          <p:nvPr/>
        </p:nvCxnSpPr>
        <p:spPr>
          <a:xfrm>
            <a:off x="5649238" y="1585704"/>
            <a:ext cx="5994976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8F3A166-9326-C3C9-D404-0FB6EAD35D5A}"/>
              </a:ext>
            </a:extLst>
          </p:cNvPr>
          <p:cNvSpPr txBox="1"/>
          <p:nvPr/>
        </p:nvSpPr>
        <p:spPr>
          <a:xfrm>
            <a:off x="8101399" y="1185594"/>
            <a:ext cx="3646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Ultra Diffuse Galaxy (UDG) Cutoff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B2425-2EC7-071D-3371-D8DEF4227A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9595"/>
          <a:stretch/>
        </p:blipFill>
        <p:spPr>
          <a:xfrm>
            <a:off x="4007163" y="5304545"/>
            <a:ext cx="2071438" cy="10033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19588C-51C8-0DD1-035C-931E0028F383}"/>
              </a:ext>
            </a:extLst>
          </p:cNvPr>
          <p:cNvSpPr/>
          <p:nvPr/>
        </p:nvSpPr>
        <p:spPr>
          <a:xfrm>
            <a:off x="10506684" y="789021"/>
            <a:ext cx="1017261" cy="3965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46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BDD11-B409-6AF5-9CC2-A90978C56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860"/>
            <a:ext cx="10175082" cy="4516103"/>
          </a:xfrm>
        </p:spPr>
        <p:txBody>
          <a:bodyPr>
            <a:normAutofit/>
          </a:bodyPr>
          <a:lstStyle/>
          <a:p>
            <a:r>
              <a:rPr lang="en-US" sz="3600" dirty="0"/>
              <a:t>Our current understanding of diffuse galaxies is limited </a:t>
            </a:r>
            <a:r>
              <a:rPr lang="en-US" sz="3600" dirty="0">
                <a:sym typeface="Wingdings" pitchFamily="2" charset="2"/>
              </a:rPr>
              <a:t> need more examples</a:t>
            </a:r>
            <a:endParaRPr lang="en-US" sz="3600" dirty="0"/>
          </a:p>
          <a:p>
            <a:r>
              <a:rPr lang="en-US" sz="3600" dirty="0"/>
              <a:t>From visual identification, we found: </a:t>
            </a:r>
          </a:p>
          <a:p>
            <a:pPr lvl="1"/>
            <a:r>
              <a:rPr lang="en-US" sz="3600" dirty="0"/>
              <a:t>90% of the same objects as an established automated detection algorithm </a:t>
            </a:r>
          </a:p>
          <a:p>
            <a:pPr lvl="1"/>
            <a:r>
              <a:rPr lang="en-US" sz="3600" dirty="0"/>
              <a:t>Plus 14 diffuse galaxies this algorithm missed!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D1C5910-2C14-58B6-9089-6B8BDBB5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8" name="Picture 7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99F817C6-6804-3821-2451-011050B05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6F024-3985-CE66-D026-7F2328C52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10" name="Picture 26" descr="Becky Rother › Zooniverse app refresh">
            <a:extLst>
              <a:ext uri="{FF2B5EF4-FFF2-40B4-BE49-F238E27FC236}">
                <a16:creationId xmlns:a16="http://schemas.microsoft.com/office/drawing/2014/main" id="{0B8E8A60-18A0-F48C-D496-6A4F3119E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2F2AEE-53AF-FC65-95C9-7CB8E7027BCC}"/>
              </a:ext>
            </a:extLst>
          </p:cNvPr>
          <p:cNvSpPr/>
          <p:nvPr/>
        </p:nvSpPr>
        <p:spPr>
          <a:xfrm>
            <a:off x="1" y="335297"/>
            <a:ext cx="3187699" cy="914400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403A49-CBB9-21AD-29D1-29303DB87C1B}"/>
              </a:ext>
            </a:extLst>
          </p:cNvPr>
          <p:cNvSpPr txBox="1">
            <a:spLocks/>
          </p:cNvSpPr>
          <p:nvPr/>
        </p:nvSpPr>
        <p:spPr>
          <a:xfrm>
            <a:off x="370845" y="129715"/>
            <a:ext cx="45940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932819-EECB-EA76-1540-E403839D67E7}"/>
              </a:ext>
            </a:extLst>
          </p:cNvPr>
          <p:cNvSpPr txBox="1"/>
          <p:nvPr/>
        </p:nvSpPr>
        <p:spPr>
          <a:xfrm>
            <a:off x="-9866" y="635376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030177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BDD11-B409-6AF5-9CC2-A90978C56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5" y="1544719"/>
            <a:ext cx="6606152" cy="4351338"/>
          </a:xfrm>
        </p:spPr>
        <p:txBody>
          <a:bodyPr/>
          <a:lstStyle/>
          <a:p>
            <a:r>
              <a:rPr lang="en-US" sz="3200" dirty="0"/>
              <a:t>Launching Zooniverse project</a:t>
            </a:r>
          </a:p>
          <a:p>
            <a:r>
              <a:rPr lang="en-US" sz="3200" dirty="0"/>
              <a:t>Examining all of Fornax </a:t>
            </a:r>
          </a:p>
          <a:p>
            <a:r>
              <a:rPr lang="en-US" sz="3200" dirty="0"/>
              <a:t>Adding to the completeness of automated diffuse galaxy catalogs</a:t>
            </a:r>
          </a:p>
          <a:p>
            <a:r>
              <a:rPr lang="en-US" sz="3200" dirty="0"/>
              <a:t>Extending coverage to the Virgo Cluster</a:t>
            </a:r>
          </a:p>
          <a:p>
            <a:r>
              <a:rPr lang="en-US" sz="3200" dirty="0"/>
              <a:t>Simultaneously searching for “blue blobs”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E402CC8-DB6C-D551-E0CC-3B2E88710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5" name="Picture 4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B0AA24AC-3395-0C85-EB4C-ECCAADB96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B5518E-90FE-F004-9353-F915BE36C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8" name="Picture 26" descr="Becky Rother › Zooniverse app refresh">
            <a:extLst>
              <a:ext uri="{FF2B5EF4-FFF2-40B4-BE49-F238E27FC236}">
                <a16:creationId xmlns:a16="http://schemas.microsoft.com/office/drawing/2014/main" id="{9EDD7398-03B6-0859-D150-893448985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456CD7-720E-C1A0-1A65-EF7820592385}"/>
              </a:ext>
            </a:extLst>
          </p:cNvPr>
          <p:cNvSpPr/>
          <p:nvPr/>
        </p:nvSpPr>
        <p:spPr>
          <a:xfrm>
            <a:off x="1" y="335297"/>
            <a:ext cx="3862552" cy="914400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A98A5E-A0D3-8B18-865E-A4B961871DE6}"/>
              </a:ext>
            </a:extLst>
          </p:cNvPr>
          <p:cNvSpPr txBox="1">
            <a:spLocks/>
          </p:cNvSpPr>
          <p:nvPr/>
        </p:nvSpPr>
        <p:spPr>
          <a:xfrm>
            <a:off x="370845" y="129715"/>
            <a:ext cx="45940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Future Work</a:t>
            </a:r>
          </a:p>
        </p:txBody>
      </p:sp>
      <p:pic>
        <p:nvPicPr>
          <p:cNvPr id="20482" name="Picture 2" descr="ideal-blue-blob1">
            <a:extLst>
              <a:ext uri="{FF2B5EF4-FFF2-40B4-BE49-F238E27FC236}">
                <a16:creationId xmlns:a16="http://schemas.microsoft.com/office/drawing/2014/main" id="{BC9EF21E-3870-C891-70D2-B26E2098D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125627" y="961943"/>
            <a:ext cx="4527330" cy="45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9DF7AE-F556-2B0E-077F-39038E7E0E8E}"/>
              </a:ext>
            </a:extLst>
          </p:cNvPr>
          <p:cNvSpPr txBox="1"/>
          <p:nvPr/>
        </p:nvSpPr>
        <p:spPr>
          <a:xfrm>
            <a:off x="4501676" y="6026012"/>
            <a:ext cx="6117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dirty="0">
                <a:effectLst/>
              </a:rPr>
              <a:t>(Image Credit: Next Generation Virgo Cluster Survey/Canada-France-Hawaii Telescope)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4742FF-09C6-4504-4B07-429487B9AFBA}"/>
              </a:ext>
            </a:extLst>
          </p:cNvPr>
          <p:cNvSpPr txBox="1"/>
          <p:nvPr/>
        </p:nvSpPr>
        <p:spPr>
          <a:xfrm>
            <a:off x="9139095" y="3167390"/>
            <a:ext cx="167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Blue blob!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65387-0226-AC82-0DB4-09A2A5C72DAD}"/>
              </a:ext>
            </a:extLst>
          </p:cNvPr>
          <p:cNvSpPr txBox="1"/>
          <p:nvPr/>
        </p:nvSpPr>
        <p:spPr>
          <a:xfrm>
            <a:off x="-9866" y="635376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44200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BAB145-5D3B-4442-9D1B-056727363BBE}"/>
              </a:ext>
            </a:extLst>
          </p:cNvPr>
          <p:cNvSpPr/>
          <p:nvPr/>
        </p:nvSpPr>
        <p:spPr>
          <a:xfrm>
            <a:off x="0" y="524560"/>
            <a:ext cx="12192000" cy="914400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DD0BC-0506-ADAA-FC90-BD6A33515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Thank you!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C5190-FCB6-79CF-75D5-CBAB8B0459AA}"/>
              </a:ext>
            </a:extLst>
          </p:cNvPr>
          <p:cNvSpPr txBox="1"/>
          <p:nvPr/>
        </p:nvSpPr>
        <p:spPr>
          <a:xfrm>
            <a:off x="404120" y="1580002"/>
            <a:ext cx="7740869" cy="408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Acknowledgements</a:t>
            </a: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Prof. David Sand and Dr. Michael Jones, Department of Astronomy and Steward Observatory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Arizona Space Grant Consortium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NASA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Zooniverse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F0DF791-C13B-2700-43E5-E40AF74A4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9F4810-8820-090A-D127-FB6F8E37D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20" name="Picture 26" descr="Becky Rother › Zooniverse app refresh">
            <a:extLst>
              <a:ext uri="{FF2B5EF4-FFF2-40B4-BE49-F238E27FC236}">
                <a16:creationId xmlns:a16="http://schemas.microsoft.com/office/drawing/2014/main" id="{09DEE484-90E0-68D0-ABB7-30709A99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01DC74A-048F-A53F-F957-79166EA24AAF}"/>
              </a:ext>
            </a:extLst>
          </p:cNvPr>
          <p:cNvSpPr txBox="1"/>
          <p:nvPr/>
        </p:nvSpPr>
        <p:spPr>
          <a:xfrm>
            <a:off x="6684145" y="5326314"/>
            <a:ext cx="5507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Sign up for our project’s launch!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260B93-ED27-526F-8CA6-DEF843C12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35" y="1715198"/>
            <a:ext cx="3390248" cy="3452114"/>
          </a:xfrm>
          <a:prstGeom prst="rect">
            <a:avLst/>
          </a:prstGeom>
        </p:spPr>
      </p:pic>
      <p:pic>
        <p:nvPicPr>
          <p:cNvPr id="11" name="Picture 10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8D02684E-B69C-1759-C746-220E85DA2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01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EFFE6433-4DC5-5903-8027-9B61FF22F6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-445718"/>
            <a:ext cx="4027118" cy="402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188EF-8DF6-5DFD-A843-2805760C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83" y="2276131"/>
            <a:ext cx="2842386" cy="2842386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9BA59D1-32A0-8545-22E3-25B70D6A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58" y="706746"/>
            <a:ext cx="2740819" cy="274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A061B9E-DD7F-6599-59F3-33C534E59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58" y="3641096"/>
            <a:ext cx="2710841" cy="271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23013-CD37-B2BC-3062-B8401BF58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724" y="1456049"/>
            <a:ext cx="4482551" cy="448255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41A860A-F4CB-E019-686C-228CE2499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98" y="100638"/>
            <a:ext cx="10515600" cy="1325563"/>
          </a:xfrm>
        </p:spPr>
        <p:txBody>
          <a:bodyPr/>
          <a:lstStyle/>
          <a:p>
            <a:r>
              <a:rPr lang="en-US" dirty="0"/>
              <a:t>Additional Images for Questions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47DF8-20C8-E8E0-0793-54FEEAA95981}"/>
              </a:ext>
            </a:extLst>
          </p:cNvPr>
          <p:cNvSpPr/>
          <p:nvPr/>
        </p:nvSpPr>
        <p:spPr>
          <a:xfrm>
            <a:off x="9874407" y="1957795"/>
            <a:ext cx="277919" cy="2779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957B992-D75E-40ED-67B3-1B8579792EE3}"/>
              </a:ext>
            </a:extLst>
          </p:cNvPr>
          <p:cNvSpPr/>
          <p:nvPr/>
        </p:nvSpPr>
        <p:spPr>
          <a:xfrm>
            <a:off x="9331689" y="4311926"/>
            <a:ext cx="1378063" cy="1378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6F69EF-1657-0D7F-0938-3D12682823D8}"/>
              </a:ext>
            </a:extLst>
          </p:cNvPr>
          <p:cNvSpPr/>
          <p:nvPr/>
        </p:nvSpPr>
        <p:spPr>
          <a:xfrm>
            <a:off x="4755455" y="2356780"/>
            <a:ext cx="2681088" cy="2681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597F63-E7BA-C997-3169-A5C269BF0CC6}"/>
              </a:ext>
            </a:extLst>
          </p:cNvPr>
          <p:cNvSpPr txBox="1"/>
          <p:nvPr/>
        </p:nvSpPr>
        <p:spPr>
          <a:xfrm>
            <a:off x="5008233" y="5968448"/>
            <a:ext cx="2175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UDG Example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896E2-3727-D0EC-8971-F1A452ED7670}"/>
              </a:ext>
            </a:extLst>
          </p:cNvPr>
          <p:cNvSpPr txBox="1"/>
          <p:nvPr/>
        </p:nvSpPr>
        <p:spPr>
          <a:xfrm>
            <a:off x="9004704" y="270494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Missed Objects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A3BB7F-3B74-5B68-3403-380038DFE254}"/>
              </a:ext>
            </a:extLst>
          </p:cNvPr>
          <p:cNvSpPr txBox="1"/>
          <p:nvPr/>
        </p:nvSpPr>
        <p:spPr>
          <a:xfrm>
            <a:off x="362550" y="5171118"/>
            <a:ext cx="3492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Bright Star in Image Frame</a:t>
            </a:r>
          </a:p>
        </p:txBody>
      </p:sp>
    </p:spTree>
    <p:extLst>
      <p:ext uri="{BB962C8B-B14F-4D97-AF65-F5344CB8AC3E}">
        <p14:creationId xmlns:p14="http://schemas.microsoft.com/office/powerpoint/2010/main" val="2529734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E73B36-A897-6439-4F00-DDC2E0A74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413" y="1990725"/>
            <a:ext cx="3251200" cy="3251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83506F-9954-A535-714C-EFCEC95A78C9}"/>
              </a:ext>
            </a:extLst>
          </p:cNvPr>
          <p:cNvSpPr/>
          <p:nvPr/>
        </p:nvSpPr>
        <p:spPr>
          <a:xfrm>
            <a:off x="0" y="580644"/>
            <a:ext cx="6470073" cy="914400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6BB4B-F973-E6C6-9838-51E4E642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5"/>
            <a:ext cx="10515600" cy="1325563"/>
          </a:xfrm>
        </p:spPr>
        <p:txBody>
          <a:bodyPr/>
          <a:lstStyle/>
          <a:p>
            <a:r>
              <a:rPr lang="en-US" dirty="0"/>
              <a:t>What are diffuse galaxies?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6A164-D179-9752-AC2D-5D05D2A5E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443" y="1783177"/>
            <a:ext cx="50120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Type of dwarf galaxy</a:t>
            </a:r>
            <a:endParaRPr lang="en-US" u="sng" dirty="0"/>
          </a:p>
          <a:p>
            <a:pPr marL="0" indent="0">
              <a:buNone/>
            </a:pPr>
            <a:r>
              <a:rPr lang="en-US" u="sng" dirty="0"/>
              <a:t>Properties:</a:t>
            </a:r>
          </a:p>
          <a:p>
            <a:pPr lvl="1"/>
            <a:r>
              <a:rPr lang="en-US" sz="2800" dirty="0"/>
              <a:t>Have an effective radius similar to the Milky Way</a:t>
            </a:r>
          </a:p>
          <a:p>
            <a:pPr lvl="1"/>
            <a:r>
              <a:rPr lang="en-US" sz="2800" dirty="0"/>
              <a:t>Low density of stars  </a:t>
            </a:r>
          </a:p>
          <a:p>
            <a:pPr lvl="1"/>
            <a:r>
              <a:rPr lang="en-US" sz="2800" dirty="0"/>
              <a:t>Can have a nuclear star cluster</a:t>
            </a:r>
          </a:p>
          <a:p>
            <a:pPr marL="457200" lvl="1" indent="0">
              <a:buNone/>
            </a:pPr>
            <a:br>
              <a:rPr lang="en-US" sz="2800" dirty="0"/>
            </a:br>
            <a:endParaRPr lang="en-US" sz="28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7033455-662D-B7FD-1AC8-24A1116E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1990725"/>
            <a:ext cx="3251200" cy="32512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55ABE7E-70DD-3094-39AA-1D79F2D8B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6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BDF7DC51-E3A8-7B82-31F5-8EC857CB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D942CC-8EF4-EE6C-7563-AD2DAB188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8" name="Picture 26" descr="Becky Rother › Zooniverse app refresh">
            <a:extLst>
              <a:ext uri="{FF2B5EF4-FFF2-40B4-BE49-F238E27FC236}">
                <a16:creationId xmlns:a16="http://schemas.microsoft.com/office/drawing/2014/main" id="{B977F25C-79FA-7890-F38D-CFF49FA0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85AA6C-BA8B-C83B-02D0-A64C300E1610}"/>
              </a:ext>
            </a:extLst>
          </p:cNvPr>
          <p:cNvSpPr txBox="1"/>
          <p:nvPr/>
        </p:nvSpPr>
        <p:spPr>
          <a:xfrm>
            <a:off x="4921419" y="6308209"/>
            <a:ext cx="433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>
                <a:effectLst/>
              </a:rPr>
              <a:t>(Image Credit: DESI Legacy Imaging Surveys)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E0497-41C2-B21F-CB07-1BE0342A77DE}"/>
              </a:ext>
            </a:extLst>
          </p:cNvPr>
          <p:cNvSpPr txBox="1"/>
          <p:nvPr/>
        </p:nvSpPr>
        <p:spPr>
          <a:xfrm>
            <a:off x="6325174" y="5318888"/>
            <a:ext cx="11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36286-5407-B0C4-2E72-D34731EC557A}"/>
              </a:ext>
            </a:extLst>
          </p:cNvPr>
          <p:cNvSpPr txBox="1"/>
          <p:nvPr/>
        </p:nvSpPr>
        <p:spPr>
          <a:xfrm>
            <a:off x="9585651" y="5318888"/>
            <a:ext cx="174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Non-nucleated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A21FC5-D10C-CE99-D3D5-61A2AE3C1C45}"/>
              </a:ext>
            </a:extLst>
          </p:cNvPr>
          <p:cNvSpPr txBox="1"/>
          <p:nvPr/>
        </p:nvSpPr>
        <p:spPr>
          <a:xfrm>
            <a:off x="95770" y="633477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74C3BA-EE77-5E4D-BB2B-1D94389F7C32}"/>
              </a:ext>
            </a:extLst>
          </p:cNvPr>
          <p:cNvSpPr txBox="1"/>
          <p:nvPr/>
        </p:nvSpPr>
        <p:spPr>
          <a:xfrm>
            <a:off x="189500" y="5057278"/>
            <a:ext cx="5285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Evolutionary history not well understood—need more examples</a:t>
            </a:r>
          </a:p>
        </p:txBody>
      </p:sp>
    </p:spTree>
    <p:extLst>
      <p:ext uri="{BB962C8B-B14F-4D97-AF65-F5344CB8AC3E}">
        <p14:creationId xmlns:p14="http://schemas.microsoft.com/office/powerpoint/2010/main" val="112116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91BCD-76C0-7454-3A31-57F87E3C5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163" y="1825625"/>
            <a:ext cx="4232564" cy="4351338"/>
          </a:xfrm>
        </p:spPr>
        <p:txBody>
          <a:bodyPr>
            <a:normAutofit/>
          </a:bodyPr>
          <a:lstStyle/>
          <a:p>
            <a:r>
              <a:rPr lang="en-US" sz="3000" dirty="0"/>
              <a:t>Computers might accidentally erase diffuse galaxies </a:t>
            </a:r>
          </a:p>
          <a:p>
            <a:r>
              <a:rPr lang="en-US" sz="3000" dirty="0"/>
              <a:t>Identification is still possible but isn’t 100% reliable</a:t>
            </a:r>
          </a:p>
          <a:p>
            <a:endParaRPr lang="en-US" sz="3000" dirty="0"/>
          </a:p>
          <a:p>
            <a:pPr marL="0" indent="0">
              <a:buNone/>
            </a:pPr>
            <a:r>
              <a:rPr lang="en-US" sz="3000" dirty="0"/>
              <a:t>How do we know what these algorithms missing?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11522F-7C01-0E06-A093-2150FC282FCC}"/>
              </a:ext>
            </a:extLst>
          </p:cNvPr>
          <p:cNvSpPr/>
          <p:nvPr/>
        </p:nvSpPr>
        <p:spPr>
          <a:xfrm>
            <a:off x="0" y="570706"/>
            <a:ext cx="8592671" cy="914400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612FB5-7EC2-B6C2-D58D-D7891C81BAFA}"/>
              </a:ext>
            </a:extLst>
          </p:cNvPr>
          <p:cNvSpPr txBox="1">
            <a:spLocks/>
          </p:cNvSpPr>
          <p:nvPr/>
        </p:nvSpPr>
        <p:spPr>
          <a:xfrm>
            <a:off x="270163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Limitations of Automated Detection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0EBEADE-61E2-5EE1-10F5-1F22E4A55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35" y="1884145"/>
            <a:ext cx="3466811" cy="346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7F9340-2152-F692-1425-A8E913699334}"/>
              </a:ext>
            </a:extLst>
          </p:cNvPr>
          <p:cNvSpPr txBox="1"/>
          <p:nvPr/>
        </p:nvSpPr>
        <p:spPr>
          <a:xfrm>
            <a:off x="4925889" y="5335803"/>
            <a:ext cx="289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(Image Credit: Fornax Deep Survey/VLT Survey Telescope) 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04F7443-9FD1-32EC-E2F2-D46003C5A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9" name="Picture 8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885655BA-6C23-46DD-1F03-ED25D11C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C6B901-26A2-A927-3B5D-403A60AE9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11" name="Picture 26" descr="Becky Rother › Zooniverse app refresh">
            <a:extLst>
              <a:ext uri="{FF2B5EF4-FFF2-40B4-BE49-F238E27FC236}">
                <a16:creationId xmlns:a16="http://schemas.microsoft.com/office/drawing/2014/main" id="{6CF41E85-678E-BEFC-6B96-FA8CFF12C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BF3263-7EDF-5697-14FA-5BD52BA4B5C7}"/>
              </a:ext>
            </a:extLst>
          </p:cNvPr>
          <p:cNvSpPr txBox="1"/>
          <p:nvPr/>
        </p:nvSpPr>
        <p:spPr>
          <a:xfrm>
            <a:off x="95770" y="633477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05726F-F116-B0D0-0546-FB0383B34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076" y="1884145"/>
            <a:ext cx="3467100" cy="34671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779D376-4EB2-E504-89FC-4BD69C9820B5}"/>
              </a:ext>
            </a:extLst>
          </p:cNvPr>
          <p:cNvSpPr/>
          <p:nvPr/>
        </p:nvSpPr>
        <p:spPr>
          <a:xfrm>
            <a:off x="9469626" y="3109550"/>
            <a:ext cx="1016000" cy="101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424251-CE30-BE09-E14F-0859DA539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27" y="1685238"/>
            <a:ext cx="6901502" cy="38335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876BC-1DD3-A579-8BC9-22E07F553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227" y="1896269"/>
            <a:ext cx="50255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Drawbacks of </a:t>
            </a:r>
            <a:r>
              <a:rPr lang="en-US" b="1" dirty="0"/>
              <a:t>visual identification</a:t>
            </a:r>
            <a:r>
              <a:rPr lang="en-US" dirty="0"/>
              <a:t>:</a:t>
            </a:r>
          </a:p>
          <a:p>
            <a:pPr lvl="1"/>
            <a:r>
              <a:rPr lang="en-US" sz="2800" dirty="0"/>
              <a:t>Can be time-consuming</a:t>
            </a:r>
          </a:p>
          <a:p>
            <a:pPr lvl="1"/>
            <a:r>
              <a:rPr lang="en-US" sz="2800" dirty="0"/>
              <a:t>Logistically complex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can we make visual identification a more practical method?</a:t>
            </a:r>
          </a:p>
          <a:p>
            <a:endParaRPr lang="en-US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3D6FEC-313F-AAB8-2F3F-CD3308054397}"/>
              </a:ext>
            </a:extLst>
          </p:cNvPr>
          <p:cNvSpPr/>
          <p:nvPr/>
        </p:nvSpPr>
        <p:spPr>
          <a:xfrm>
            <a:off x="0" y="570706"/>
            <a:ext cx="9463314" cy="914400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F45F33-7F18-241F-12C3-4ED9714C6436}"/>
              </a:ext>
            </a:extLst>
          </p:cNvPr>
          <p:cNvSpPr txBox="1">
            <a:spLocks/>
          </p:cNvSpPr>
          <p:nvPr/>
        </p:nvSpPr>
        <p:spPr>
          <a:xfrm>
            <a:off x="146998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Alternative Method: Visual Identification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50357BA-404B-E423-A766-363789D13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7" name="Picture 6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763E9447-12F3-6E6C-5FFF-8D105E00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6AF3F-D3FA-0678-E3BC-AE36043E4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9" name="Picture 26" descr="Becky Rother › Zooniverse app refresh">
            <a:extLst>
              <a:ext uri="{FF2B5EF4-FFF2-40B4-BE49-F238E27FC236}">
                <a16:creationId xmlns:a16="http://schemas.microsoft.com/office/drawing/2014/main" id="{36CED445-B259-0396-C958-C6D868276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6A2451-D5AA-ABA0-00EB-553F30AD650F}"/>
              </a:ext>
            </a:extLst>
          </p:cNvPr>
          <p:cNvSpPr txBox="1"/>
          <p:nvPr/>
        </p:nvSpPr>
        <p:spPr>
          <a:xfrm>
            <a:off x="777026" y="5929969"/>
            <a:ext cx="4980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a team of Citizen Scientists!</a:t>
            </a:r>
          </a:p>
        </p:txBody>
      </p:sp>
      <p:pic>
        <p:nvPicPr>
          <p:cNvPr id="4100" name="Picture 4" descr="Zooniverse | Shetland Community Wildlife Group">
            <a:extLst>
              <a:ext uri="{FF2B5EF4-FFF2-40B4-BE49-F238E27FC236}">
                <a16:creationId xmlns:a16="http://schemas.microsoft.com/office/drawing/2014/main" id="{00E18F94-E0B8-ADC6-5B78-19A2334F0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5" b="38525"/>
          <a:stretch/>
        </p:blipFill>
        <p:spPr bwMode="auto">
          <a:xfrm>
            <a:off x="6047608" y="5683305"/>
            <a:ext cx="2842987" cy="36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760529-0039-B6DD-3B2C-1CA60BB67CCB}"/>
              </a:ext>
            </a:extLst>
          </p:cNvPr>
          <p:cNvSpPr txBox="1"/>
          <p:nvPr/>
        </p:nvSpPr>
        <p:spPr>
          <a:xfrm>
            <a:off x="95770" y="633477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5843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E9BB5F-45EA-D5DC-AFDD-D1C98234B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233" y="1725193"/>
            <a:ext cx="5824080" cy="40747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3069B7-9FCB-1507-F900-B784D00B6181}"/>
              </a:ext>
            </a:extLst>
          </p:cNvPr>
          <p:cNvSpPr/>
          <p:nvPr/>
        </p:nvSpPr>
        <p:spPr>
          <a:xfrm>
            <a:off x="0" y="570706"/>
            <a:ext cx="10014857" cy="914400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294B85-C476-1B32-3CFB-5DF160CF5EFD}"/>
              </a:ext>
            </a:extLst>
          </p:cNvPr>
          <p:cNvSpPr txBox="1">
            <a:spLocks/>
          </p:cNvSpPr>
          <p:nvPr/>
        </p:nvSpPr>
        <p:spPr>
          <a:xfrm>
            <a:off x="146998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Using Zooniverse to examine the Fornax Cluster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522514-BA6F-B6F1-6533-147E11967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12" name="Picture 11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CD297603-9058-BA59-27D8-EB2E8356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B63428-D98C-F5DD-250D-7E12F97C3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14" name="Picture 26" descr="Becky Rother › Zooniverse app refresh">
            <a:extLst>
              <a:ext uri="{FF2B5EF4-FFF2-40B4-BE49-F238E27FC236}">
                <a16:creationId xmlns:a16="http://schemas.microsoft.com/office/drawing/2014/main" id="{4FB56B86-40D4-754A-BCC1-4649E7F8A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F5F2BF4-FBA1-20E3-9FF3-931C695C5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62488" cy="4351338"/>
          </a:xfrm>
        </p:spPr>
        <p:txBody>
          <a:bodyPr>
            <a:normAutofit/>
          </a:bodyPr>
          <a:lstStyle/>
          <a:p>
            <a:r>
              <a:rPr lang="en-US" sz="3200" dirty="0"/>
              <a:t>Fornax is a large, nearby galaxy cluster </a:t>
            </a:r>
          </a:p>
          <a:p>
            <a:r>
              <a:rPr lang="en-US" sz="3200" dirty="0"/>
              <a:t>28 square degrees in the sky</a:t>
            </a:r>
          </a:p>
          <a:p>
            <a:r>
              <a:rPr lang="en-US" sz="3200" dirty="0"/>
              <a:t>We examined the F11 and F12 tiles of the Fornax Deep Survey (FDS)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2D2B28-A096-3DC1-1363-D462B5588335}"/>
              </a:ext>
            </a:extLst>
          </p:cNvPr>
          <p:cNvSpPr txBox="1"/>
          <p:nvPr/>
        </p:nvSpPr>
        <p:spPr>
          <a:xfrm>
            <a:off x="5760859" y="6138786"/>
            <a:ext cx="358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(Image Credit: VLT Survey Telescope)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CCA7EC-6E24-BAE8-21C9-94711A41C429}"/>
              </a:ext>
            </a:extLst>
          </p:cNvPr>
          <p:cNvSpPr txBox="1"/>
          <p:nvPr/>
        </p:nvSpPr>
        <p:spPr>
          <a:xfrm>
            <a:off x="95770" y="633477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40799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B3069B7-9FCB-1507-F900-B784D00B6181}"/>
              </a:ext>
            </a:extLst>
          </p:cNvPr>
          <p:cNvSpPr/>
          <p:nvPr/>
        </p:nvSpPr>
        <p:spPr>
          <a:xfrm>
            <a:off x="0" y="570706"/>
            <a:ext cx="10014857" cy="914400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294B85-C476-1B32-3CFB-5DF160CF5EFD}"/>
              </a:ext>
            </a:extLst>
          </p:cNvPr>
          <p:cNvSpPr txBox="1">
            <a:spLocks/>
          </p:cNvSpPr>
          <p:nvPr/>
        </p:nvSpPr>
        <p:spPr>
          <a:xfrm>
            <a:off x="146998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Using Zooniverse to examine the Fornax Cluster</a:t>
            </a:r>
          </a:p>
        </p:txBody>
      </p:sp>
      <p:pic>
        <p:nvPicPr>
          <p:cNvPr id="5122" name="Picture 2" descr="fornax-tiles">
            <a:extLst>
              <a:ext uri="{FF2B5EF4-FFF2-40B4-BE49-F238E27FC236}">
                <a16:creationId xmlns:a16="http://schemas.microsoft.com/office/drawing/2014/main" id="{4B733AF2-DB20-416C-8914-CA7C99EC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88" y="1690687"/>
            <a:ext cx="6086230" cy="420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522514-BA6F-B6F1-6533-147E11967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12" name="Picture 11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CD297603-9058-BA59-27D8-EB2E8356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B63428-D98C-F5DD-250D-7E12F97C3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14" name="Picture 26" descr="Becky Rother › Zooniverse app refresh">
            <a:extLst>
              <a:ext uri="{FF2B5EF4-FFF2-40B4-BE49-F238E27FC236}">
                <a16:creationId xmlns:a16="http://schemas.microsoft.com/office/drawing/2014/main" id="{4FB56B86-40D4-754A-BCC1-4649E7F8A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697031C-BB8F-34DC-3F36-6F9E4E6F2FF9}"/>
              </a:ext>
            </a:extLst>
          </p:cNvPr>
          <p:cNvSpPr/>
          <p:nvPr/>
        </p:nvSpPr>
        <p:spPr>
          <a:xfrm>
            <a:off x="7505598" y="3719640"/>
            <a:ext cx="482702" cy="457420"/>
          </a:xfrm>
          <a:prstGeom prst="rect">
            <a:avLst/>
          </a:prstGeom>
          <a:solidFill>
            <a:schemeClr val="accent1">
              <a:alpha val="473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2D2B28-A096-3DC1-1363-D462B5588335}"/>
              </a:ext>
            </a:extLst>
          </p:cNvPr>
          <p:cNvSpPr txBox="1"/>
          <p:nvPr/>
        </p:nvSpPr>
        <p:spPr>
          <a:xfrm>
            <a:off x="6033911" y="6073262"/>
            <a:ext cx="3388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(Image Credit: </a:t>
            </a:r>
            <a:r>
              <a:rPr lang="en-US" i="1" dirty="0" err="1"/>
              <a:t>Peletier</a:t>
            </a:r>
            <a:r>
              <a:rPr lang="en-US" i="1" dirty="0"/>
              <a:t> et al. 2020)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AFEFF0-AA4E-6E4A-236D-862FEC5F5E7B}"/>
              </a:ext>
            </a:extLst>
          </p:cNvPr>
          <p:cNvSpPr/>
          <p:nvPr/>
        </p:nvSpPr>
        <p:spPr>
          <a:xfrm>
            <a:off x="7506690" y="4172772"/>
            <a:ext cx="482702" cy="457420"/>
          </a:xfrm>
          <a:prstGeom prst="rect">
            <a:avLst/>
          </a:prstGeom>
          <a:solidFill>
            <a:schemeClr val="accent1">
              <a:alpha val="473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4B228C-5314-D6AD-55A8-A3B7A670B754}"/>
              </a:ext>
            </a:extLst>
          </p:cNvPr>
          <p:cNvSpPr txBox="1"/>
          <p:nvPr/>
        </p:nvSpPr>
        <p:spPr>
          <a:xfrm>
            <a:off x="95770" y="633477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3" name="Content Placeholder 21">
            <a:extLst>
              <a:ext uri="{FF2B5EF4-FFF2-40B4-BE49-F238E27FC236}">
                <a16:creationId xmlns:a16="http://schemas.microsoft.com/office/drawing/2014/main" id="{72B0C205-13A2-747D-20EE-272241307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62488" cy="4351338"/>
          </a:xfrm>
        </p:spPr>
        <p:txBody>
          <a:bodyPr>
            <a:normAutofit/>
          </a:bodyPr>
          <a:lstStyle/>
          <a:p>
            <a:r>
              <a:rPr lang="en-US" sz="3200" dirty="0"/>
              <a:t>Fornax is a large, nearby galaxy cluster </a:t>
            </a:r>
          </a:p>
          <a:p>
            <a:r>
              <a:rPr lang="en-US" sz="3200" dirty="0"/>
              <a:t>28 square degrees in the sky</a:t>
            </a:r>
          </a:p>
          <a:p>
            <a:r>
              <a:rPr lang="en-US" sz="3200" dirty="0"/>
              <a:t>We examined the F11 and F12 tiles of the Fornax Deep Survey (FDS)</a:t>
            </a:r>
          </a:p>
        </p:txBody>
      </p:sp>
    </p:spTree>
    <p:extLst>
      <p:ext uri="{BB962C8B-B14F-4D97-AF65-F5344CB8AC3E}">
        <p14:creationId xmlns:p14="http://schemas.microsoft.com/office/powerpoint/2010/main" val="748114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6F8D223-9033-F432-CCFA-B66E7D0B6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487" y="228913"/>
            <a:ext cx="6969515" cy="56828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7D535-5C77-AE53-669F-F9AC71DAB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18" y="1430397"/>
            <a:ext cx="4391526" cy="4487277"/>
          </a:xfrm>
        </p:spPr>
        <p:txBody>
          <a:bodyPr>
            <a:normAutofit/>
          </a:bodyPr>
          <a:lstStyle/>
          <a:p>
            <a:r>
              <a:rPr lang="en-US" dirty="0"/>
              <a:t>Compared with automated detection algorithm from </a:t>
            </a:r>
            <a:r>
              <a:rPr lang="en-US" dirty="0" err="1"/>
              <a:t>Venhola</a:t>
            </a:r>
            <a:r>
              <a:rPr lang="en-US" dirty="0"/>
              <a:t> et al. (2018, 2022)</a:t>
            </a:r>
          </a:p>
          <a:p>
            <a:r>
              <a:rPr lang="en-US" dirty="0"/>
              <a:t>Only used FDS optical data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EABB93-CFE9-F13D-417D-8645B266A09E}"/>
              </a:ext>
            </a:extLst>
          </p:cNvPr>
          <p:cNvSpPr/>
          <p:nvPr/>
        </p:nvSpPr>
        <p:spPr>
          <a:xfrm>
            <a:off x="0" y="335297"/>
            <a:ext cx="4266835" cy="914400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5DA631-1E3E-05BC-7EB5-B6E04F875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52" y="126240"/>
            <a:ext cx="4594059" cy="1325563"/>
          </a:xfrm>
        </p:spPr>
        <p:txBody>
          <a:bodyPr/>
          <a:lstStyle/>
          <a:p>
            <a:r>
              <a:rPr lang="en-US" dirty="0"/>
              <a:t>Results: F12 Tile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FF1B587-E448-EBC5-5F3B-17B974493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11" name="Picture 10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ACB7B29A-7340-3B5B-3251-2DFB1BF6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E04D70-549D-7978-4E92-77DB0148E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13" name="Picture 26" descr="Becky Rother › Zooniverse app refresh">
            <a:extLst>
              <a:ext uri="{FF2B5EF4-FFF2-40B4-BE49-F238E27FC236}">
                <a16:creationId xmlns:a16="http://schemas.microsoft.com/office/drawing/2014/main" id="{E058E0E6-D1DC-7650-2504-CCE9B0645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66059430-0B78-8330-8203-2B0B2235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220" y="3360457"/>
            <a:ext cx="2974322" cy="297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538D71-B3F3-B4AF-1AC9-D8E61ED03860}"/>
              </a:ext>
            </a:extLst>
          </p:cNvPr>
          <p:cNvSpPr txBox="1"/>
          <p:nvPr/>
        </p:nvSpPr>
        <p:spPr>
          <a:xfrm>
            <a:off x="95770" y="633477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4BC57F-E87A-BF4E-412C-83BFB23F801C}"/>
              </a:ext>
            </a:extLst>
          </p:cNvPr>
          <p:cNvSpPr/>
          <p:nvPr/>
        </p:nvSpPr>
        <p:spPr>
          <a:xfrm>
            <a:off x="4841487" y="6028033"/>
            <a:ext cx="4156266" cy="7625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2EBF29EE-EACD-C942-8A6F-7DE0177D0A13}"/>
              </a:ext>
            </a:extLst>
          </p:cNvPr>
          <p:cNvSpPr/>
          <p:nvPr/>
        </p:nvSpPr>
        <p:spPr>
          <a:xfrm>
            <a:off x="4912328" y="6106798"/>
            <a:ext cx="283780" cy="283780"/>
          </a:xfrm>
          <a:prstGeom prst="diamond">
            <a:avLst/>
          </a:prstGeom>
          <a:solidFill>
            <a:srgbClr val="FF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91BBAF2-5FCA-6E5C-64E4-934F3684D595}"/>
              </a:ext>
            </a:extLst>
          </p:cNvPr>
          <p:cNvSpPr/>
          <p:nvPr/>
        </p:nvSpPr>
        <p:spPr>
          <a:xfrm>
            <a:off x="4909701" y="6446059"/>
            <a:ext cx="289034" cy="289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8894A5-215F-6041-EAA7-3CC5BD71A6F3}"/>
              </a:ext>
            </a:extLst>
          </p:cNvPr>
          <p:cNvSpPr txBox="1"/>
          <p:nvPr/>
        </p:nvSpPr>
        <p:spPr>
          <a:xfrm>
            <a:off x="5196108" y="6009247"/>
            <a:ext cx="3888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Diffuse galaxies from algorithm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E66D8D-8DFD-8D3C-C619-62B114239B74}"/>
              </a:ext>
            </a:extLst>
          </p:cNvPr>
          <p:cNvSpPr txBox="1"/>
          <p:nvPr/>
        </p:nvSpPr>
        <p:spPr>
          <a:xfrm>
            <a:off x="5196108" y="6353762"/>
            <a:ext cx="224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Our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90863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78FE192-CCBB-D12E-3160-097433ADF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55" y="1710289"/>
            <a:ext cx="4120659" cy="41206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6234CB-C77A-2154-5BA3-10CD7003A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487" y="228913"/>
            <a:ext cx="6969515" cy="56828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EABB93-CFE9-F13D-417D-8645B266A09E}"/>
              </a:ext>
            </a:extLst>
          </p:cNvPr>
          <p:cNvSpPr/>
          <p:nvPr/>
        </p:nvSpPr>
        <p:spPr>
          <a:xfrm>
            <a:off x="0" y="335297"/>
            <a:ext cx="4266835" cy="914400"/>
          </a:xfrm>
          <a:prstGeom prst="rect">
            <a:avLst/>
          </a:prstGeom>
          <a:solidFill>
            <a:srgbClr val="0097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5DA631-1E3E-05BC-7EB5-B6E04F875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52" y="126240"/>
            <a:ext cx="4594059" cy="1325563"/>
          </a:xfrm>
        </p:spPr>
        <p:txBody>
          <a:bodyPr/>
          <a:lstStyle/>
          <a:p>
            <a:r>
              <a:rPr lang="en-US" dirty="0"/>
              <a:t>Results: F12 Tile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9FB967-0F19-9222-174D-06002008251E}"/>
              </a:ext>
            </a:extLst>
          </p:cNvPr>
          <p:cNvSpPr/>
          <p:nvPr/>
        </p:nvSpPr>
        <p:spPr>
          <a:xfrm>
            <a:off x="1921760" y="3275109"/>
            <a:ext cx="1019240" cy="1019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635FC6-92BC-82A9-C032-07B7DB17C918}"/>
              </a:ext>
            </a:extLst>
          </p:cNvPr>
          <p:cNvCxnSpPr>
            <a:cxnSpLocks/>
          </p:cNvCxnSpPr>
          <p:nvPr/>
        </p:nvCxnSpPr>
        <p:spPr>
          <a:xfrm flipV="1">
            <a:off x="2243015" y="1583267"/>
            <a:ext cx="5046785" cy="172654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9F7434-3491-FC0F-7967-6D3B7D8214C2}"/>
              </a:ext>
            </a:extLst>
          </p:cNvPr>
          <p:cNvCxnSpPr>
            <a:cxnSpLocks/>
          </p:cNvCxnSpPr>
          <p:nvPr/>
        </p:nvCxnSpPr>
        <p:spPr>
          <a:xfrm flipV="1">
            <a:off x="2582985" y="1769533"/>
            <a:ext cx="4749148" cy="25054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F7377BD1-BBE4-BAEE-B23E-2B2B4C0CC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34" name="Picture 33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EAA4C311-B724-388B-D3FC-433AE7932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4F4CAC-2DB6-0BE6-01A5-B31411C45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36" name="Picture 26" descr="Becky Rother › Zooniverse app refresh">
            <a:extLst>
              <a:ext uri="{FF2B5EF4-FFF2-40B4-BE49-F238E27FC236}">
                <a16:creationId xmlns:a16="http://schemas.microsoft.com/office/drawing/2014/main" id="{DDD4BF71-5FEA-E417-04DC-4D3D0D96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EA4F9A5-DA01-5FDC-0B93-08CBD0F24038}"/>
              </a:ext>
            </a:extLst>
          </p:cNvPr>
          <p:cNvSpPr txBox="1"/>
          <p:nvPr/>
        </p:nvSpPr>
        <p:spPr>
          <a:xfrm>
            <a:off x="985774" y="5906804"/>
            <a:ext cx="288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Unmatched object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459208-105B-7BC4-E02F-FD3F4FBCB4AF}"/>
              </a:ext>
            </a:extLst>
          </p:cNvPr>
          <p:cNvSpPr txBox="1"/>
          <p:nvPr/>
        </p:nvSpPr>
        <p:spPr>
          <a:xfrm>
            <a:off x="95770" y="633477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530A6C-F6FC-74B3-00A8-1C0548AABB7B}"/>
              </a:ext>
            </a:extLst>
          </p:cNvPr>
          <p:cNvSpPr/>
          <p:nvPr/>
        </p:nvSpPr>
        <p:spPr>
          <a:xfrm>
            <a:off x="4841487" y="6028033"/>
            <a:ext cx="4156266" cy="7625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4396E321-71FA-ADC9-FD71-DDE20CC09E6E}"/>
              </a:ext>
            </a:extLst>
          </p:cNvPr>
          <p:cNvSpPr/>
          <p:nvPr/>
        </p:nvSpPr>
        <p:spPr>
          <a:xfrm>
            <a:off x="4912328" y="6106798"/>
            <a:ext cx="283780" cy="283780"/>
          </a:xfrm>
          <a:prstGeom prst="diamond">
            <a:avLst/>
          </a:prstGeom>
          <a:solidFill>
            <a:srgbClr val="FF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F34CF4-1174-8292-461A-5CBCEFBFA812}"/>
              </a:ext>
            </a:extLst>
          </p:cNvPr>
          <p:cNvSpPr/>
          <p:nvPr/>
        </p:nvSpPr>
        <p:spPr>
          <a:xfrm>
            <a:off x="4909701" y="6446059"/>
            <a:ext cx="289034" cy="289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3FF84-D1DE-2E90-41DB-67C7D3708A20}"/>
              </a:ext>
            </a:extLst>
          </p:cNvPr>
          <p:cNvSpPr txBox="1"/>
          <p:nvPr/>
        </p:nvSpPr>
        <p:spPr>
          <a:xfrm>
            <a:off x="5196108" y="6009247"/>
            <a:ext cx="3888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Diffuse galaxies from algorithm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ECF7BC-3876-B3AB-5BF9-62CEC0A8218D}"/>
              </a:ext>
            </a:extLst>
          </p:cNvPr>
          <p:cNvSpPr txBox="1"/>
          <p:nvPr/>
        </p:nvSpPr>
        <p:spPr>
          <a:xfrm>
            <a:off x="5196108" y="6353762"/>
            <a:ext cx="224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Our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2795147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4D6AE5-CD62-29B6-8664-8EB7F1EA4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487" y="228913"/>
            <a:ext cx="6969515" cy="5682835"/>
          </a:xfrm>
          <a:prstGeom prst="rect">
            <a:avLst/>
          </a:prstGeom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DC3677E-B459-F794-89AF-1CF37627E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3404360"/>
            <a:ext cx="3404360" cy="34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42DF23A-BF2C-3A63-1008-34ADAFD24EF5}"/>
              </a:ext>
            </a:extLst>
          </p:cNvPr>
          <p:cNvSpPr/>
          <p:nvPr/>
        </p:nvSpPr>
        <p:spPr>
          <a:xfrm>
            <a:off x="1831982" y="4649144"/>
            <a:ext cx="891808" cy="8918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4EBBC0-04D7-9BEB-1094-02597667F0C7}"/>
              </a:ext>
            </a:extLst>
          </p:cNvPr>
          <p:cNvCxnSpPr>
            <a:cxnSpLocks/>
          </p:cNvCxnSpPr>
          <p:nvPr/>
        </p:nvCxnSpPr>
        <p:spPr>
          <a:xfrm flipV="1">
            <a:off x="2072640" y="3251200"/>
            <a:ext cx="4511040" cy="14427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5DB2CA-1E79-8AAD-9922-7F2CA45A79FE}"/>
              </a:ext>
            </a:extLst>
          </p:cNvPr>
          <p:cNvCxnSpPr>
            <a:cxnSpLocks/>
          </p:cNvCxnSpPr>
          <p:nvPr/>
        </p:nvCxnSpPr>
        <p:spPr>
          <a:xfrm flipV="1">
            <a:off x="2397211" y="3373120"/>
            <a:ext cx="4196629" cy="215446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15AE9F32-8966-B003-AD08-7DE62F71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6" y="0"/>
            <a:ext cx="3404360" cy="34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BFDF54D2-D658-F30E-DD4C-253123CD9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1860" y="6176964"/>
            <a:ext cx="510139" cy="681036"/>
          </a:xfrm>
          <a:prstGeom prst="rect">
            <a:avLst/>
          </a:prstGeom>
        </p:spPr>
      </p:pic>
      <p:pic>
        <p:nvPicPr>
          <p:cNvPr id="27" name="Picture 26" descr="University of Arizona | Brands of the World™ | Download vector logos and  logotypes">
            <a:extLst>
              <a:ext uri="{FF2B5EF4-FFF2-40B4-BE49-F238E27FC236}">
                <a16:creationId xmlns:a16="http://schemas.microsoft.com/office/drawing/2014/main" id="{B108DACD-02B9-8458-25E8-3AF333A7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282" y="6176963"/>
            <a:ext cx="681036" cy="6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7E0CF9-7C80-F90E-B2E4-4E6B2CDD51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1915" y="6176963"/>
            <a:ext cx="701367" cy="681037"/>
          </a:xfrm>
          <a:prstGeom prst="rect">
            <a:avLst/>
          </a:prstGeom>
        </p:spPr>
      </p:pic>
      <p:pic>
        <p:nvPicPr>
          <p:cNvPr id="29" name="Picture 26" descr="Becky Rother › Zooniverse app refresh">
            <a:extLst>
              <a:ext uri="{FF2B5EF4-FFF2-40B4-BE49-F238E27FC236}">
                <a16:creationId xmlns:a16="http://schemas.microsoft.com/office/drawing/2014/main" id="{E8D44A7A-B9B4-46A1-7AAA-E69924EDF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07076" y="6176963"/>
            <a:ext cx="741101" cy="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E5708F3-5107-62ED-976F-E14DE81893D9}"/>
              </a:ext>
            </a:extLst>
          </p:cNvPr>
          <p:cNvSpPr txBox="1"/>
          <p:nvPr/>
        </p:nvSpPr>
        <p:spPr>
          <a:xfrm>
            <a:off x="1135878" y="3450521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Missed object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E2970C-86F4-77BC-918E-DFEEBFB402C7}"/>
              </a:ext>
            </a:extLst>
          </p:cNvPr>
          <p:cNvSpPr txBox="1"/>
          <p:nvPr/>
        </p:nvSpPr>
        <p:spPr>
          <a:xfrm>
            <a:off x="95770" y="633477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757D4A-CF60-9921-6BB7-9230B7526871}"/>
              </a:ext>
            </a:extLst>
          </p:cNvPr>
          <p:cNvSpPr/>
          <p:nvPr/>
        </p:nvSpPr>
        <p:spPr>
          <a:xfrm>
            <a:off x="1831982" y="1274382"/>
            <a:ext cx="891808" cy="8918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DA5959-A545-97EB-5C76-EF25214DD861}"/>
              </a:ext>
            </a:extLst>
          </p:cNvPr>
          <p:cNvSpPr/>
          <p:nvPr/>
        </p:nvSpPr>
        <p:spPr>
          <a:xfrm>
            <a:off x="4841487" y="6028033"/>
            <a:ext cx="4156266" cy="7625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74EDB015-F3A6-46BB-0532-D99547C122CD}"/>
              </a:ext>
            </a:extLst>
          </p:cNvPr>
          <p:cNvSpPr/>
          <p:nvPr/>
        </p:nvSpPr>
        <p:spPr>
          <a:xfrm>
            <a:off x="4912328" y="6106798"/>
            <a:ext cx="283780" cy="283780"/>
          </a:xfrm>
          <a:prstGeom prst="diamond">
            <a:avLst/>
          </a:prstGeom>
          <a:solidFill>
            <a:srgbClr val="FF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FD3B3D-745C-A8D3-3A06-02CE45238090}"/>
              </a:ext>
            </a:extLst>
          </p:cNvPr>
          <p:cNvSpPr/>
          <p:nvPr/>
        </p:nvSpPr>
        <p:spPr>
          <a:xfrm>
            <a:off x="4909701" y="6446059"/>
            <a:ext cx="289034" cy="2890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DFA2D-3C6A-CC51-C7CD-5EAE3E5FE942}"/>
              </a:ext>
            </a:extLst>
          </p:cNvPr>
          <p:cNvSpPr txBox="1"/>
          <p:nvPr/>
        </p:nvSpPr>
        <p:spPr>
          <a:xfrm>
            <a:off x="5196108" y="6009247"/>
            <a:ext cx="3888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Diffuse galaxies from algorithm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0435EC-F185-99CD-6975-DFE9276E530B}"/>
              </a:ext>
            </a:extLst>
          </p:cNvPr>
          <p:cNvSpPr txBox="1"/>
          <p:nvPr/>
        </p:nvSpPr>
        <p:spPr>
          <a:xfrm>
            <a:off x="5196108" y="6353762"/>
            <a:ext cx="224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Our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2226861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6842</TotalTime>
  <Words>533</Words>
  <Application>Microsoft Office PowerPoint</Application>
  <PresentationFormat>Widescreen</PresentationFormat>
  <Paragraphs>112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Geneva</vt:lpstr>
      <vt:lpstr>Office Theme</vt:lpstr>
      <vt:lpstr>Identifying Diffuse Galaxies through Citizen Science</vt:lpstr>
      <vt:lpstr>What are diffuse galaxies?</vt:lpstr>
      <vt:lpstr>PowerPoint Presentation</vt:lpstr>
      <vt:lpstr>PowerPoint Presentation</vt:lpstr>
      <vt:lpstr>PowerPoint Presentation</vt:lpstr>
      <vt:lpstr>PowerPoint Presentation</vt:lpstr>
      <vt:lpstr>Results: F12 Tile</vt:lpstr>
      <vt:lpstr>Results: F12 Tile</vt:lpstr>
      <vt:lpstr>PowerPoint Presentation</vt:lpstr>
      <vt:lpstr>Results: F11 Tile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Additional Images for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A. Coe</dc:creator>
  <cp:lastModifiedBy>Coe, Michelle A - (macoe)</cp:lastModifiedBy>
  <cp:revision>21</cp:revision>
  <dcterms:created xsi:type="dcterms:W3CDTF">2023-03-25T19:58:44Z</dcterms:created>
  <dcterms:modified xsi:type="dcterms:W3CDTF">2023-04-14T21:23:33Z</dcterms:modified>
</cp:coreProperties>
</file>